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56" r:id="rId5"/>
    <p:sldId id="327" r:id="rId6"/>
    <p:sldId id="268" r:id="rId7"/>
    <p:sldId id="288" r:id="rId8"/>
    <p:sldId id="30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C3CBC87-9DB8-86B8-BA86-BEFCD3EA442F}" name="Cathy Bowen" initials="CB" userId="S::cjb5@soton.ac.uk::9e8a6ab5-7ecb-4a8e-ba0f-2cc53813d87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28" autoAdjust="0"/>
    <p:restoredTop sz="81538" autoAdjust="0"/>
  </p:normalViewPr>
  <p:slideViewPr>
    <p:cSldViewPr snapToGrid="0">
      <p:cViewPr varScale="1">
        <p:scale>
          <a:sx n="90" d="100"/>
          <a:sy n="90" d="100"/>
        </p:scale>
        <p:origin x="1224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EA03EF-B5F3-49AA-BA78-F3E2E81EBD6C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B2FDD4-058A-4B5C-8367-47CFD4843C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588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2FDD4-058A-4B5C-8367-47CFD4843C4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4196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2FDD4-058A-4B5C-8367-47CFD4843C4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928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B94ABEE1-8664-CA9F-BD7D-34F628AC0F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7599" y="505490"/>
            <a:ext cx="5335200" cy="481950"/>
          </a:xfrm>
          <a:prstGeom prst="rect">
            <a:avLst/>
          </a:prstGeom>
        </p:spPr>
      </p:pic>
      <p:pic>
        <p:nvPicPr>
          <p:cNvPr id="10" name="Picture 9" descr="A red and black background&#10;&#10;AI-generated content may be incorrect.">
            <a:extLst>
              <a:ext uri="{FF2B5EF4-FFF2-40B4-BE49-F238E27FC236}">
                <a16:creationId xmlns:a16="http://schemas.microsoft.com/office/drawing/2014/main" id="{2E81776C-D6DD-7808-C9BC-FA6E1690A0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17083" y="0"/>
            <a:ext cx="4876800" cy="6858000"/>
          </a:xfrm>
          <a:prstGeom prst="rect">
            <a:avLst/>
          </a:prstGeom>
        </p:spPr>
      </p:pic>
      <p:pic>
        <p:nvPicPr>
          <p:cNvPr id="11" name="Picture 10" descr="A blue and red numbers on a black background&#10;&#10;AI-generated content may be incorrect.">
            <a:extLst>
              <a:ext uri="{FF2B5EF4-FFF2-40B4-BE49-F238E27FC236}">
                <a16:creationId xmlns:a16="http://schemas.microsoft.com/office/drawing/2014/main" id="{D3B2CF03-B1BB-712F-C3BD-02AECDE3F27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829208" y="5485532"/>
            <a:ext cx="943067" cy="866976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FA0246E7-D64C-2D18-5DF4-47381D321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842" y="2574071"/>
            <a:ext cx="11072044" cy="1238694"/>
          </a:xfrm>
        </p:spPr>
        <p:txBody>
          <a:bodyPr/>
          <a:lstStyle>
            <a:lvl1pPr>
              <a:defRPr sz="45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3033F8B-312F-95C3-ED4D-8B9DF8E598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841" y="3962604"/>
            <a:ext cx="6035585" cy="914400"/>
          </a:xfrm>
        </p:spPr>
        <p:txBody>
          <a:bodyPr/>
          <a:lstStyle>
            <a:lvl1pPr marL="0" indent="0">
              <a:buFontTx/>
              <a:buNone/>
              <a:defRPr sz="24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Click to add subtitle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39ECC5F4-54FB-8FE5-C083-996046E154A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842" y="1979628"/>
            <a:ext cx="6035584" cy="422405"/>
          </a:xfrm>
          <a:ln w="12700">
            <a:solidFill>
              <a:schemeClr val="tx1"/>
            </a:solidFill>
          </a:ln>
        </p:spPr>
        <p:txBody>
          <a:bodyPr wrap="square" lIns="111600" tIns="72000" rIns="111600" bIns="7200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Applied Research Collaboration Wessex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75E78505-DC1E-6F78-29E9-955CD0386C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842" y="5399396"/>
            <a:ext cx="4779174" cy="652608"/>
          </a:xfrm>
        </p:spPr>
        <p:txBody>
          <a:bodyPr/>
          <a:lstStyle>
            <a:lvl1pPr marL="0" indent="0">
              <a:buFontTx/>
              <a:buNone/>
              <a:defRPr sz="18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Click to add presenter name</a:t>
            </a:r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B227D311-8F00-5D24-B2AE-936DCE08F0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5842" y="6125110"/>
            <a:ext cx="4779174" cy="314395"/>
          </a:xfrm>
        </p:spPr>
        <p:txBody>
          <a:bodyPr/>
          <a:lstStyle>
            <a:lvl1pPr marL="0" indent="0">
              <a:buFontTx/>
              <a:buNone/>
              <a:defRPr sz="18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val="155891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red and black background&#10;&#10;AI-generated content may be incorrect.">
            <a:extLst>
              <a:ext uri="{FF2B5EF4-FFF2-40B4-BE49-F238E27FC236}">
                <a16:creationId xmlns:a16="http://schemas.microsoft.com/office/drawing/2014/main" id="{2E81776C-D6DD-7808-C9BC-FA6E1690A0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17083" y="0"/>
            <a:ext cx="4876800" cy="6858000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FA0246E7-D64C-2D18-5DF4-47381D321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842" y="2574071"/>
            <a:ext cx="6035586" cy="1238694"/>
          </a:xfrm>
        </p:spPr>
        <p:txBody>
          <a:bodyPr/>
          <a:lstStyle>
            <a:lvl1pPr>
              <a:defRPr sz="45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3033F8B-312F-95C3-ED4D-8B9DF8E598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842" y="3962604"/>
            <a:ext cx="6035584" cy="914400"/>
          </a:xfrm>
        </p:spPr>
        <p:txBody>
          <a:bodyPr/>
          <a:lstStyle>
            <a:lvl1pPr marL="0" indent="0">
              <a:buFontTx/>
              <a:buNone/>
              <a:defRPr sz="24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Click to add subtitle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39ECC5F4-54FB-8FE5-C083-996046E154A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841" y="1979628"/>
            <a:ext cx="6035585" cy="422405"/>
          </a:xfrm>
          <a:ln w="12700">
            <a:solidFill>
              <a:schemeClr val="tx1"/>
            </a:solidFill>
          </a:ln>
        </p:spPr>
        <p:txBody>
          <a:bodyPr wrap="square" lIns="111600" tIns="72000" rIns="111600" bIns="7200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add optional schemes/service name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75E78505-DC1E-6F78-29E9-955CD0386C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842" y="5399396"/>
            <a:ext cx="4779174" cy="652608"/>
          </a:xfrm>
        </p:spPr>
        <p:txBody>
          <a:bodyPr/>
          <a:lstStyle>
            <a:lvl1pPr marL="0" indent="0">
              <a:buFontTx/>
              <a:buNone/>
              <a:defRPr sz="18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Click to add presenter name</a:t>
            </a:r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B227D311-8F00-5D24-B2AE-936DCE08F0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5842" y="6125110"/>
            <a:ext cx="4779174" cy="314395"/>
          </a:xfrm>
        </p:spPr>
        <p:txBody>
          <a:bodyPr/>
          <a:lstStyle>
            <a:lvl1pPr marL="0" indent="0">
              <a:buFontTx/>
              <a:buNone/>
              <a:defRPr sz="18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Click to add 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FA08A0-6448-FAE9-2FCB-D5C5B64641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07606" y="505490"/>
            <a:ext cx="5335186" cy="4819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7DE9715-3EC0-4D87-9484-3F91A228B64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829208" y="5485532"/>
            <a:ext cx="943066" cy="86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4759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A0246E7-D64C-2D18-5DF4-47381D321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842" y="2574071"/>
            <a:ext cx="6035586" cy="1238694"/>
          </a:xfrm>
        </p:spPr>
        <p:txBody>
          <a:bodyPr/>
          <a:lstStyle>
            <a:lvl1pPr>
              <a:defRPr sz="45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3033F8B-312F-95C3-ED4D-8B9DF8E598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841" y="3962604"/>
            <a:ext cx="6035585" cy="914400"/>
          </a:xfrm>
        </p:spPr>
        <p:txBody>
          <a:bodyPr/>
          <a:lstStyle>
            <a:lvl1pPr marL="0" indent="0">
              <a:buFontTx/>
              <a:buNone/>
              <a:defRPr sz="24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Click to add subtitle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F69B26-1A22-A1EE-CFBB-B3B8CD7BA8E3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/>
              <a:t>NIHR </a:t>
            </a:r>
            <a:r>
              <a:rPr lang="en-US" sz="1200" dirty="0"/>
              <a:t> |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06D2ED-6EC9-F444-7BF5-565D31636F8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SPB - First Six Months</a:t>
            </a:r>
            <a:endParaRPr lang="en-GB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ACD2D9D-C159-32CA-7FC0-1D09C1B5A7C2}"/>
              </a:ext>
            </a:extLst>
          </p:cNvPr>
          <p:cNvSpPr txBox="1">
            <a:spLocks/>
          </p:cNvSpPr>
          <p:nvPr userDrawn="1"/>
        </p:nvSpPr>
        <p:spPr>
          <a:xfrm>
            <a:off x="10759924" y="6349697"/>
            <a:ext cx="1001486" cy="286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62EF0E8-9E8B-49F2-A9AE-BB5747DF6753}" type="slidenum">
              <a:rPr lang="en-GB" smtClean="0">
                <a:solidFill>
                  <a:schemeClr val="tx1"/>
                </a:solidFill>
              </a:rPr>
              <a:pPr algn="r"/>
              <a:t>‹#›</a:t>
            </a:fld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9947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A0246E7-D64C-2D18-5DF4-47381D321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842" y="2574071"/>
            <a:ext cx="6035586" cy="1238694"/>
          </a:xfrm>
        </p:spPr>
        <p:txBody>
          <a:bodyPr/>
          <a:lstStyle>
            <a:lvl1pPr>
              <a:defRPr sz="45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3033F8B-312F-95C3-ED4D-8B9DF8E598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841" y="3962604"/>
            <a:ext cx="6035585" cy="914400"/>
          </a:xfrm>
        </p:spPr>
        <p:txBody>
          <a:bodyPr/>
          <a:lstStyle>
            <a:lvl1pPr marL="0" indent="0">
              <a:buFontTx/>
              <a:buNone/>
              <a:defRPr sz="24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Click to add subtitle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F69B26-1A22-A1EE-CFBB-B3B8CD7BA8E3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/>
              <a:t>NIHR </a:t>
            </a:r>
            <a:r>
              <a:rPr lang="en-US" sz="1200" dirty="0"/>
              <a:t> |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06D2ED-6EC9-F444-7BF5-565D31636F8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SPB - First Six Months</a:t>
            </a:r>
            <a:endParaRPr lang="en-GB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ECC18970-4006-230C-991F-9B1504F110E8}"/>
              </a:ext>
            </a:extLst>
          </p:cNvPr>
          <p:cNvSpPr txBox="1">
            <a:spLocks/>
          </p:cNvSpPr>
          <p:nvPr userDrawn="1"/>
        </p:nvSpPr>
        <p:spPr>
          <a:xfrm>
            <a:off x="10759924" y="6349697"/>
            <a:ext cx="1001486" cy="286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62EF0E8-9E8B-49F2-A9AE-BB5747DF6753}" type="slidenum">
              <a:rPr lang="en-GB" smtClean="0">
                <a:solidFill>
                  <a:schemeClr val="tx1"/>
                </a:solidFill>
              </a:rPr>
              <a:pPr algn="r"/>
              <a:t>‹#›</a:t>
            </a:fld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7260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E2346-A744-4A34-AD47-E6C33BA36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7600" y="338666"/>
            <a:ext cx="11098990" cy="679101"/>
          </a:xfrm>
        </p:spPr>
        <p:txBody>
          <a:bodyPr>
            <a:normAutofit/>
          </a:bodyPr>
          <a:lstStyle>
            <a:lvl1pPr>
              <a:defRPr sz="3500" b="1"/>
            </a:lvl1pPr>
          </a:lstStyle>
          <a:p>
            <a:r>
              <a:rPr lang="en-US" dirty="0"/>
              <a:t>Click to add slide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CE54F-41B3-117B-B770-392D9E58416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7600" y="2409371"/>
            <a:ext cx="11098990" cy="3767592"/>
          </a:xfrm>
        </p:spPr>
        <p:txBody>
          <a:bodyPr/>
          <a:lstStyle>
            <a:lvl1pPr marL="0" indent="0">
              <a:buFontTx/>
              <a:buNone/>
              <a:defRPr sz="2200">
                <a:solidFill>
                  <a:schemeClr val="accent6"/>
                </a:solidFill>
              </a:defRPr>
            </a:lvl1pPr>
            <a:lvl2pPr indent="0">
              <a:buFontTx/>
              <a:buNone/>
              <a:defRPr>
                <a:solidFill>
                  <a:schemeClr val="accent6"/>
                </a:solidFill>
              </a:defRPr>
            </a:lvl2pPr>
            <a:lvl3pPr indent="0">
              <a:buFontTx/>
              <a:buNone/>
              <a:defRPr>
                <a:solidFill>
                  <a:schemeClr val="accent6"/>
                </a:solidFill>
              </a:defRPr>
            </a:lvl3pPr>
            <a:lvl4pPr indent="0">
              <a:buFontTx/>
              <a:buNone/>
              <a:defRPr>
                <a:solidFill>
                  <a:schemeClr val="accent6"/>
                </a:solidFill>
              </a:defRPr>
            </a:lvl4pPr>
            <a:lvl5pPr indent="0">
              <a:buFontTx/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BE2C5-6615-D249-2CED-865D89E5B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SPB - First Six Months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C79AEB-B19B-CD56-16A9-9E6283668C95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/>
              <a:t>NIHR </a:t>
            </a:r>
            <a:r>
              <a:rPr lang="en-US" sz="1200" dirty="0"/>
              <a:t> |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BD20041-69E9-3E23-A034-C345C83D9C9F}"/>
              </a:ext>
            </a:extLst>
          </p:cNvPr>
          <p:cNvSpPr txBox="1">
            <a:spLocks/>
          </p:cNvSpPr>
          <p:nvPr userDrawn="1"/>
        </p:nvSpPr>
        <p:spPr>
          <a:xfrm>
            <a:off x="10759924" y="6349697"/>
            <a:ext cx="1001486" cy="286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62EF0E8-9E8B-49F2-A9AE-BB5747DF6753}" type="slidenum">
              <a:rPr lang="en-GB" smtClean="0">
                <a:solidFill>
                  <a:schemeClr val="tx1"/>
                </a:solidFill>
              </a:rPr>
              <a:pPr algn="r"/>
              <a:t>‹#›</a:t>
            </a:fld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CD14B98-B0FA-7517-1FC1-6D4A56445B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9078"/>
            <a:ext cx="12192000" cy="273159"/>
          </a:xfrm>
          <a:prstGeom prst="rect">
            <a:avLst/>
          </a:prstGeom>
        </p:spPr>
      </p:pic>
      <p:sp>
        <p:nvSpPr>
          <p:cNvPr id="4" name="Text Placeholder 31">
            <a:extLst>
              <a:ext uri="{FF2B5EF4-FFF2-40B4-BE49-F238E27FC236}">
                <a16:creationId xmlns:a16="http://schemas.microsoft.com/office/drawing/2014/main" id="{A8079215-94FA-5250-E213-2CB55FAF43A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7599" y="1686872"/>
            <a:ext cx="11098990" cy="549765"/>
          </a:xfrm>
        </p:spPr>
        <p:txBody>
          <a:bodyPr/>
          <a:lstStyle>
            <a:lvl1pPr marL="0" indent="0">
              <a:buFontTx/>
              <a:buNone/>
              <a:defRPr sz="2400" b="1"/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dirty="0"/>
              <a:t>Click to add subheading</a:t>
            </a:r>
          </a:p>
        </p:txBody>
      </p:sp>
    </p:spTree>
    <p:extLst>
      <p:ext uri="{BB962C8B-B14F-4D97-AF65-F5344CB8AC3E}">
        <p14:creationId xmlns:p14="http://schemas.microsoft.com/office/powerpoint/2010/main" val="3261617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95AEF38-48CD-B82C-D63E-FC57E46A1A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9782"/>
            <a:ext cx="12192000" cy="2740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8E2346-A744-4A34-AD47-E6C33BA36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7599" y="338666"/>
            <a:ext cx="11142533" cy="679101"/>
          </a:xfrm>
        </p:spPr>
        <p:txBody>
          <a:bodyPr>
            <a:normAutofit/>
          </a:bodyPr>
          <a:lstStyle>
            <a:lvl1pPr>
              <a:defRPr sz="3500" b="1"/>
            </a:lvl1pPr>
          </a:lstStyle>
          <a:p>
            <a:r>
              <a:rPr lang="en-US" dirty="0"/>
              <a:t>Click to add slide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CE54F-41B3-117B-B770-392D9E58416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7599" y="2409371"/>
            <a:ext cx="5152971" cy="3767592"/>
          </a:xfrm>
        </p:spPr>
        <p:txBody>
          <a:bodyPr/>
          <a:lstStyle>
            <a:lvl1pPr marL="0" indent="0">
              <a:buFontTx/>
              <a:buNone/>
              <a:defRPr sz="2200">
                <a:solidFill>
                  <a:schemeClr val="accent6"/>
                </a:solidFill>
              </a:defRPr>
            </a:lvl1pPr>
            <a:lvl2pPr indent="0">
              <a:buFontTx/>
              <a:buNone/>
              <a:defRPr>
                <a:solidFill>
                  <a:schemeClr val="accent6"/>
                </a:solidFill>
              </a:defRPr>
            </a:lvl2pPr>
            <a:lvl3pPr indent="0">
              <a:buFontTx/>
              <a:buNone/>
              <a:defRPr>
                <a:solidFill>
                  <a:schemeClr val="accent6"/>
                </a:solidFill>
              </a:defRPr>
            </a:lvl3pPr>
            <a:lvl4pPr indent="0">
              <a:buFontTx/>
              <a:buNone/>
              <a:defRPr>
                <a:solidFill>
                  <a:schemeClr val="accent6"/>
                </a:solidFill>
              </a:defRPr>
            </a:lvl4pPr>
            <a:lvl5pPr indent="0">
              <a:buFontTx/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BE2C5-6615-D249-2CED-865D89E5B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SPB - First Six Months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C79AEB-B19B-CD56-16A9-9E6283668C95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/>
              <a:t>NIHR </a:t>
            </a:r>
            <a:r>
              <a:rPr lang="en-US" sz="1200" dirty="0"/>
              <a:t> |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BD20041-69E9-3E23-A034-C345C83D9C9F}"/>
              </a:ext>
            </a:extLst>
          </p:cNvPr>
          <p:cNvSpPr txBox="1">
            <a:spLocks/>
          </p:cNvSpPr>
          <p:nvPr userDrawn="1"/>
        </p:nvSpPr>
        <p:spPr>
          <a:xfrm>
            <a:off x="10759924" y="6349697"/>
            <a:ext cx="1001486" cy="286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62EF0E8-9E8B-49F2-A9AE-BB5747DF6753}" type="slidenum">
              <a:rPr lang="en-GB" smtClean="0">
                <a:solidFill>
                  <a:schemeClr val="tx1"/>
                </a:solidFill>
              </a:rPr>
              <a:pPr algn="r"/>
              <a:t>‹#›</a:t>
            </a:fld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5402D1F-5184-1F1A-A1FA-C02B55413AF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342743" y="2409371"/>
            <a:ext cx="5307389" cy="3767592"/>
          </a:xfrm>
        </p:spPr>
        <p:txBody>
          <a:bodyPr/>
          <a:lstStyle>
            <a:lvl1pPr marL="0" indent="0">
              <a:buFontTx/>
              <a:buNone/>
              <a:defRPr sz="2200">
                <a:solidFill>
                  <a:schemeClr val="accent6"/>
                </a:solidFill>
              </a:defRPr>
            </a:lvl1pPr>
            <a:lvl2pPr indent="0">
              <a:buFontTx/>
              <a:buNone/>
              <a:defRPr>
                <a:solidFill>
                  <a:schemeClr val="accent6"/>
                </a:solidFill>
              </a:defRPr>
            </a:lvl2pPr>
            <a:lvl3pPr indent="0">
              <a:buFontTx/>
              <a:buNone/>
              <a:defRPr>
                <a:solidFill>
                  <a:schemeClr val="accent6"/>
                </a:solidFill>
              </a:defRPr>
            </a:lvl3pPr>
            <a:lvl4pPr indent="0">
              <a:buFontTx/>
              <a:buNone/>
              <a:defRPr>
                <a:solidFill>
                  <a:schemeClr val="accent6"/>
                </a:solidFill>
              </a:defRPr>
            </a:lvl4pPr>
            <a:lvl5pPr indent="0">
              <a:buFontTx/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Text Placeholder 31">
            <a:extLst>
              <a:ext uri="{FF2B5EF4-FFF2-40B4-BE49-F238E27FC236}">
                <a16:creationId xmlns:a16="http://schemas.microsoft.com/office/drawing/2014/main" id="{7A1D4200-F416-BE92-FB2F-503A4A6AEAA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7599" y="1686872"/>
            <a:ext cx="5152971" cy="549765"/>
          </a:xfrm>
        </p:spPr>
        <p:txBody>
          <a:bodyPr/>
          <a:lstStyle>
            <a:lvl1pPr marL="0" indent="0">
              <a:buFontTx/>
              <a:buNone/>
              <a:defRPr sz="2400" b="1"/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dirty="0"/>
              <a:t>Click to add subheading</a:t>
            </a:r>
          </a:p>
        </p:txBody>
      </p:sp>
      <p:sp>
        <p:nvSpPr>
          <p:cNvPr id="15" name="Text Placeholder 31">
            <a:extLst>
              <a:ext uri="{FF2B5EF4-FFF2-40B4-BE49-F238E27FC236}">
                <a16:creationId xmlns:a16="http://schemas.microsoft.com/office/drawing/2014/main" id="{3CC44B24-F164-D1C2-3C58-ED4CA0B30AB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42743" y="1686872"/>
            <a:ext cx="5152971" cy="549765"/>
          </a:xfrm>
        </p:spPr>
        <p:txBody>
          <a:bodyPr/>
          <a:lstStyle>
            <a:lvl1pPr marL="0" indent="0">
              <a:buFontTx/>
              <a:buNone/>
              <a:defRPr sz="2400" b="1"/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dirty="0"/>
              <a:t>Click to add subheading</a:t>
            </a:r>
          </a:p>
        </p:txBody>
      </p:sp>
    </p:spTree>
    <p:extLst>
      <p:ext uri="{BB962C8B-B14F-4D97-AF65-F5344CB8AC3E}">
        <p14:creationId xmlns:p14="http://schemas.microsoft.com/office/powerpoint/2010/main" val="1114459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E2346-A744-4A34-AD47-E6C33BA36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7599" y="338666"/>
            <a:ext cx="11103829" cy="679101"/>
          </a:xfrm>
        </p:spPr>
        <p:txBody>
          <a:bodyPr>
            <a:normAutofit/>
          </a:bodyPr>
          <a:lstStyle>
            <a:lvl1pPr>
              <a:defRPr sz="3500" b="1"/>
            </a:lvl1pPr>
          </a:lstStyle>
          <a:p>
            <a:r>
              <a:rPr lang="en-US" dirty="0"/>
              <a:t>Click to add slide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CE54F-41B3-117B-B770-392D9E584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600" y="1678819"/>
            <a:ext cx="11103828" cy="4498144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BE2C5-6615-D249-2CED-865D89E5B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SPB - First Six Months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C79AEB-B19B-CD56-16A9-9E6283668C95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/>
              <a:t>NIHR </a:t>
            </a:r>
            <a:r>
              <a:rPr lang="en-US" sz="1200" dirty="0"/>
              <a:t> |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BD20041-69E9-3E23-A034-C345C83D9C9F}"/>
              </a:ext>
            </a:extLst>
          </p:cNvPr>
          <p:cNvSpPr txBox="1">
            <a:spLocks/>
          </p:cNvSpPr>
          <p:nvPr userDrawn="1"/>
        </p:nvSpPr>
        <p:spPr>
          <a:xfrm>
            <a:off x="10759924" y="6349697"/>
            <a:ext cx="1001486" cy="286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62EF0E8-9E8B-49F2-A9AE-BB5747DF6753}" type="slidenum">
              <a:rPr lang="en-GB" smtClean="0">
                <a:solidFill>
                  <a:schemeClr val="tx1"/>
                </a:solidFill>
              </a:rPr>
              <a:pPr algn="r"/>
              <a:t>‹#›</a:t>
            </a:fld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CD14B98-B0FA-7517-1FC1-6D4A56445B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9078"/>
            <a:ext cx="12192000" cy="27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75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5A40FA38-9403-4FF3-AD77-21442427F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1552" y="6349697"/>
            <a:ext cx="5081210" cy="286355"/>
          </a:xfrm>
        </p:spPr>
        <p:txBody>
          <a:bodyPr/>
          <a:lstStyle/>
          <a:p>
            <a:r>
              <a:rPr lang="en-GB"/>
              <a:t>SPB - First Six Months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008FBF-E1A7-31E8-FD6D-B04AA9BECC69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/>
              <a:t>NIHR </a:t>
            </a:r>
            <a:r>
              <a:rPr lang="en-US" sz="1200" dirty="0"/>
              <a:t> |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8B8391B-C524-343F-B21D-38264952C888}"/>
              </a:ext>
            </a:extLst>
          </p:cNvPr>
          <p:cNvSpPr txBox="1">
            <a:spLocks/>
          </p:cNvSpPr>
          <p:nvPr userDrawn="1"/>
        </p:nvSpPr>
        <p:spPr>
          <a:xfrm>
            <a:off x="10759924" y="6349697"/>
            <a:ext cx="1001486" cy="286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62EF0E8-9E8B-49F2-A9AE-BB5747DF6753}" type="slidenum">
              <a:rPr lang="en-GB" smtClean="0">
                <a:solidFill>
                  <a:schemeClr val="tx1"/>
                </a:solidFill>
              </a:rPr>
              <a:pPr algn="r"/>
              <a:t>‹#›</a:t>
            </a:fld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CF0ABBE-143D-2562-0A66-67470DCD5D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7600" y="338666"/>
            <a:ext cx="5685160" cy="679101"/>
          </a:xfrm>
        </p:spPr>
        <p:txBody>
          <a:bodyPr>
            <a:normAutofit/>
          </a:bodyPr>
          <a:lstStyle>
            <a:lvl1pPr>
              <a:defRPr sz="3500" b="1"/>
            </a:lvl1pPr>
          </a:lstStyle>
          <a:p>
            <a:r>
              <a:rPr lang="en-US" dirty="0"/>
              <a:t>Click to add slide title</a:t>
            </a:r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D59D133-03D5-EA83-92DD-671162A0DC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7600" y="2409371"/>
            <a:ext cx="5685162" cy="3767592"/>
          </a:xfrm>
        </p:spPr>
        <p:txBody>
          <a:bodyPr/>
          <a:lstStyle>
            <a:lvl1pPr marL="0" indent="0">
              <a:buFontTx/>
              <a:buNone/>
              <a:defRPr sz="2200">
                <a:solidFill>
                  <a:schemeClr val="accent6"/>
                </a:solidFill>
              </a:defRPr>
            </a:lvl1pPr>
            <a:lvl2pPr indent="0">
              <a:buFontTx/>
              <a:buNone/>
              <a:defRPr>
                <a:solidFill>
                  <a:schemeClr val="accent6"/>
                </a:solidFill>
              </a:defRPr>
            </a:lvl2pPr>
            <a:lvl3pPr indent="0">
              <a:buFontTx/>
              <a:buNone/>
              <a:defRPr>
                <a:solidFill>
                  <a:schemeClr val="accent6"/>
                </a:solidFill>
              </a:defRPr>
            </a:lvl3pPr>
            <a:lvl4pPr indent="0">
              <a:buFontTx/>
              <a:buNone/>
              <a:defRPr>
                <a:solidFill>
                  <a:schemeClr val="accent6"/>
                </a:solidFill>
              </a:defRPr>
            </a:lvl4pPr>
            <a:lvl5pPr indent="0">
              <a:buFontTx/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C53E0A2F-5EA2-EAEB-1440-6A9C54B6C13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48423" y="570600"/>
            <a:ext cx="4935977" cy="5716800"/>
          </a:xfrm>
          <a:solidFill>
            <a:schemeClr val="tx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Text Placeholder 31">
            <a:extLst>
              <a:ext uri="{FF2B5EF4-FFF2-40B4-BE49-F238E27FC236}">
                <a16:creationId xmlns:a16="http://schemas.microsoft.com/office/drawing/2014/main" id="{B7E274F3-4004-E195-F804-752E0C53A48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7599" y="1686872"/>
            <a:ext cx="5685160" cy="549765"/>
          </a:xfrm>
        </p:spPr>
        <p:txBody>
          <a:bodyPr/>
          <a:lstStyle>
            <a:lvl1pPr marL="0" indent="0">
              <a:buFontTx/>
              <a:buNone/>
              <a:defRPr sz="2400" b="1"/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dirty="0"/>
              <a:t>Click to add subheading</a:t>
            </a:r>
          </a:p>
        </p:txBody>
      </p:sp>
    </p:spTree>
    <p:extLst>
      <p:ext uri="{BB962C8B-B14F-4D97-AF65-F5344CB8AC3E}">
        <p14:creationId xmlns:p14="http://schemas.microsoft.com/office/powerpoint/2010/main" val="1112429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5A40FA38-9403-4FF3-AD77-21442427F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1552" y="6349697"/>
            <a:ext cx="5081210" cy="286355"/>
          </a:xfrm>
        </p:spPr>
        <p:txBody>
          <a:bodyPr/>
          <a:lstStyle/>
          <a:p>
            <a:r>
              <a:rPr lang="en-GB"/>
              <a:t>SPB - First Six Months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008FBF-E1A7-31E8-FD6D-B04AA9BECC69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/>
              <a:t>NIHR </a:t>
            </a:r>
            <a:r>
              <a:rPr lang="en-US" sz="1200" dirty="0"/>
              <a:t> |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8B8391B-C524-343F-B21D-38264952C888}"/>
              </a:ext>
            </a:extLst>
          </p:cNvPr>
          <p:cNvSpPr txBox="1">
            <a:spLocks/>
          </p:cNvSpPr>
          <p:nvPr userDrawn="1"/>
        </p:nvSpPr>
        <p:spPr>
          <a:xfrm>
            <a:off x="10759924" y="6349697"/>
            <a:ext cx="1001486" cy="286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62EF0E8-9E8B-49F2-A9AE-BB5747DF6753}" type="slidenum">
              <a:rPr lang="en-GB" smtClean="0">
                <a:solidFill>
                  <a:schemeClr val="tx1"/>
                </a:solidFill>
              </a:rPr>
              <a:pPr algn="r"/>
              <a:t>‹#›</a:t>
            </a:fld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CF0ABBE-143D-2562-0A66-67470DCD5D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7600" y="338666"/>
            <a:ext cx="5685160" cy="679101"/>
          </a:xfrm>
        </p:spPr>
        <p:txBody>
          <a:bodyPr>
            <a:normAutofit/>
          </a:bodyPr>
          <a:lstStyle>
            <a:lvl1pPr>
              <a:defRPr sz="3500" b="1"/>
            </a:lvl1pPr>
          </a:lstStyle>
          <a:p>
            <a:r>
              <a:rPr lang="en-US" dirty="0"/>
              <a:t>Click to add slide title</a:t>
            </a:r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D59D133-03D5-EA83-92DD-671162A0DC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7600" y="2409371"/>
            <a:ext cx="5685162" cy="3767592"/>
          </a:xfrm>
        </p:spPr>
        <p:txBody>
          <a:bodyPr/>
          <a:lstStyle>
            <a:lvl1pPr marL="0" indent="0">
              <a:buFontTx/>
              <a:buNone/>
              <a:defRPr sz="2200">
                <a:solidFill>
                  <a:schemeClr val="accent6"/>
                </a:solidFill>
              </a:defRPr>
            </a:lvl1pPr>
            <a:lvl2pPr indent="0">
              <a:buFontTx/>
              <a:buNone/>
              <a:defRPr>
                <a:solidFill>
                  <a:schemeClr val="accent6"/>
                </a:solidFill>
              </a:defRPr>
            </a:lvl2pPr>
            <a:lvl3pPr indent="0">
              <a:buFontTx/>
              <a:buNone/>
              <a:defRPr>
                <a:solidFill>
                  <a:schemeClr val="accent6"/>
                </a:solidFill>
              </a:defRPr>
            </a:lvl3pPr>
            <a:lvl4pPr indent="0">
              <a:buFontTx/>
              <a:buNone/>
              <a:defRPr>
                <a:solidFill>
                  <a:schemeClr val="accent6"/>
                </a:solidFill>
              </a:defRPr>
            </a:lvl4pPr>
            <a:lvl5pPr indent="0">
              <a:buFontTx/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C53E0A2F-5EA2-EAEB-1440-6A9C54B6C13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48423" y="570600"/>
            <a:ext cx="4935977" cy="5716800"/>
          </a:xfrm>
          <a:solidFill>
            <a:schemeClr val="tx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ext Placeholder 31">
            <a:extLst>
              <a:ext uri="{FF2B5EF4-FFF2-40B4-BE49-F238E27FC236}">
                <a16:creationId xmlns:a16="http://schemas.microsoft.com/office/drawing/2014/main" id="{33F3B481-323B-AD9B-57F7-266BC4101D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7599" y="1686872"/>
            <a:ext cx="5685160" cy="549765"/>
          </a:xfrm>
        </p:spPr>
        <p:txBody>
          <a:bodyPr/>
          <a:lstStyle>
            <a:lvl1pPr marL="0" indent="0">
              <a:buFontTx/>
              <a:buNone/>
              <a:defRPr sz="2400" b="1"/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dirty="0"/>
              <a:t>Click to add subheading</a:t>
            </a:r>
          </a:p>
        </p:txBody>
      </p:sp>
    </p:spTree>
    <p:extLst>
      <p:ext uri="{BB962C8B-B14F-4D97-AF65-F5344CB8AC3E}">
        <p14:creationId xmlns:p14="http://schemas.microsoft.com/office/powerpoint/2010/main" val="658231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E2346-A744-4A34-AD47-E6C33BA36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7599" y="338666"/>
            <a:ext cx="11103829" cy="679101"/>
          </a:xfrm>
        </p:spPr>
        <p:txBody>
          <a:bodyPr>
            <a:normAutofit/>
          </a:bodyPr>
          <a:lstStyle>
            <a:lvl1pPr>
              <a:defRPr sz="3500" b="1"/>
            </a:lvl1pPr>
          </a:lstStyle>
          <a:p>
            <a:r>
              <a:rPr lang="en-US" dirty="0"/>
              <a:t>Click to add slide title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BE2C5-6615-D249-2CED-865D89E5B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SPB - First Six Months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C79AEB-B19B-CD56-16A9-9E6283668C95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/>
              <a:t>NIHR </a:t>
            </a:r>
            <a:r>
              <a:rPr lang="en-US" sz="1200" dirty="0"/>
              <a:t> |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BD20041-69E9-3E23-A034-C345C83D9C9F}"/>
              </a:ext>
            </a:extLst>
          </p:cNvPr>
          <p:cNvSpPr txBox="1">
            <a:spLocks/>
          </p:cNvSpPr>
          <p:nvPr userDrawn="1"/>
        </p:nvSpPr>
        <p:spPr>
          <a:xfrm>
            <a:off x="10759924" y="6349697"/>
            <a:ext cx="1001486" cy="286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62EF0E8-9E8B-49F2-A9AE-BB5747DF6753}" type="slidenum">
              <a:rPr lang="en-GB" smtClean="0">
                <a:solidFill>
                  <a:schemeClr val="tx1"/>
                </a:solidFill>
              </a:rPr>
              <a:pPr algn="r"/>
              <a:t>‹#›</a:t>
            </a:fld>
            <a:endParaRPr lang="en-GB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Placeholder 3">
            <a:extLst>
              <a:ext uri="{FF2B5EF4-FFF2-40B4-BE49-F238E27FC236}">
                <a16:creationId xmlns:a16="http://schemas.microsoft.com/office/drawing/2014/main" id="{A4152935-FC67-4E94-E34C-0D780C5A407E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021638186"/>
              </p:ext>
            </p:extLst>
          </p:nvPr>
        </p:nvGraphicFramePr>
        <p:xfrm>
          <a:off x="508000" y="1308100"/>
          <a:ext cx="11176000" cy="4526324"/>
        </p:xfrm>
        <a:graphic>
          <a:graphicData uri="http://schemas.openxmlformats.org/drawingml/2006/table">
            <a:tbl>
              <a:tblPr firstRow="1" firstCol="1" bandCol="1">
                <a:tableStyleId>{5C22544A-7EE6-4342-B048-85BDC9FD1C3A}</a:tableStyleId>
              </a:tblPr>
              <a:tblGrid>
                <a:gridCol w="2235200">
                  <a:extLst>
                    <a:ext uri="{9D8B030D-6E8A-4147-A177-3AD203B41FA5}">
                      <a16:colId xmlns:a16="http://schemas.microsoft.com/office/drawing/2014/main" val="2270349398"/>
                    </a:ext>
                  </a:extLst>
                </a:gridCol>
                <a:gridCol w="2235200">
                  <a:extLst>
                    <a:ext uri="{9D8B030D-6E8A-4147-A177-3AD203B41FA5}">
                      <a16:colId xmlns:a16="http://schemas.microsoft.com/office/drawing/2014/main" val="3893813625"/>
                    </a:ext>
                  </a:extLst>
                </a:gridCol>
                <a:gridCol w="2235200">
                  <a:extLst>
                    <a:ext uri="{9D8B030D-6E8A-4147-A177-3AD203B41FA5}">
                      <a16:colId xmlns:a16="http://schemas.microsoft.com/office/drawing/2014/main" val="902845891"/>
                    </a:ext>
                  </a:extLst>
                </a:gridCol>
                <a:gridCol w="2235200">
                  <a:extLst>
                    <a:ext uri="{9D8B030D-6E8A-4147-A177-3AD203B41FA5}">
                      <a16:colId xmlns:a16="http://schemas.microsoft.com/office/drawing/2014/main" val="756202233"/>
                    </a:ext>
                  </a:extLst>
                </a:gridCol>
                <a:gridCol w="2235200">
                  <a:extLst>
                    <a:ext uri="{9D8B030D-6E8A-4147-A177-3AD203B41FA5}">
                      <a16:colId xmlns:a16="http://schemas.microsoft.com/office/drawing/2014/main" val="1073524033"/>
                    </a:ext>
                  </a:extLst>
                </a:gridCol>
              </a:tblGrid>
              <a:tr h="411484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Main column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Column heading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Column heading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Column heading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Column heading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304970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2524931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1265305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9817247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3667282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26673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647754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595722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0880058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003314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90220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3407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BE2C5-6615-D249-2CED-865D89E5B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SPB - First Six Months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C79AEB-B19B-CD56-16A9-9E6283668C95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/>
              <a:t>NIHR </a:t>
            </a:r>
            <a:r>
              <a:rPr lang="en-US" sz="1200" dirty="0"/>
              <a:t> |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BD20041-69E9-3E23-A034-C345C83D9C9F}"/>
              </a:ext>
            </a:extLst>
          </p:cNvPr>
          <p:cNvSpPr txBox="1">
            <a:spLocks/>
          </p:cNvSpPr>
          <p:nvPr userDrawn="1"/>
        </p:nvSpPr>
        <p:spPr>
          <a:xfrm>
            <a:off x="10759924" y="6349697"/>
            <a:ext cx="1001486" cy="286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62EF0E8-9E8B-49F2-A9AE-BB5747DF6753}" type="slidenum">
              <a:rPr lang="en-GB" smtClean="0">
                <a:solidFill>
                  <a:schemeClr val="tx1"/>
                </a:solidFill>
              </a:rPr>
              <a:pPr algn="r"/>
              <a:t>‹#›</a:t>
            </a:fld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E4B21091-2D6B-25BF-502A-9FE82906957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7600" y="590400"/>
            <a:ext cx="11113200" cy="567720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415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565BFF31-871E-1515-02B5-AE3ECB0B126D}"/>
              </a:ext>
            </a:extLst>
          </p:cNvPr>
          <p:cNvSpPr/>
          <p:nvPr userDrawn="1"/>
        </p:nvSpPr>
        <p:spPr>
          <a:xfrm>
            <a:off x="8200329" y="1577219"/>
            <a:ext cx="3522134" cy="4599744"/>
          </a:xfrm>
          <a:prstGeom prst="rect">
            <a:avLst/>
          </a:prstGeom>
          <a:solidFill>
            <a:schemeClr val="accent4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0570980-2362-E5FA-9C76-FE08C9172443}"/>
              </a:ext>
            </a:extLst>
          </p:cNvPr>
          <p:cNvSpPr/>
          <p:nvPr userDrawn="1"/>
        </p:nvSpPr>
        <p:spPr>
          <a:xfrm>
            <a:off x="4378355" y="1577219"/>
            <a:ext cx="3522134" cy="4599744"/>
          </a:xfrm>
          <a:prstGeom prst="rect">
            <a:avLst/>
          </a:prstGeom>
          <a:solidFill>
            <a:schemeClr val="accent4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C158FDF-9FB5-F1CE-FBB5-E231B15002E5}"/>
              </a:ext>
            </a:extLst>
          </p:cNvPr>
          <p:cNvSpPr/>
          <p:nvPr userDrawn="1"/>
        </p:nvSpPr>
        <p:spPr>
          <a:xfrm>
            <a:off x="556381" y="1577219"/>
            <a:ext cx="3522134" cy="4599744"/>
          </a:xfrm>
          <a:prstGeom prst="rect">
            <a:avLst/>
          </a:prstGeom>
          <a:solidFill>
            <a:schemeClr val="accent4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b="1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5A40FA38-9403-4FF3-AD77-21442427F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1552" y="6349697"/>
            <a:ext cx="5081210" cy="286355"/>
          </a:xfrm>
        </p:spPr>
        <p:txBody>
          <a:bodyPr/>
          <a:lstStyle/>
          <a:p>
            <a:r>
              <a:rPr lang="en-GB"/>
              <a:t>SPB - First Six Months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008FBF-E1A7-31E8-FD6D-B04AA9BECC69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/>
              <a:t>NIHR </a:t>
            </a:r>
            <a:r>
              <a:rPr lang="en-US" sz="1200" dirty="0"/>
              <a:t> |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8B8391B-C524-343F-B21D-38264952C888}"/>
              </a:ext>
            </a:extLst>
          </p:cNvPr>
          <p:cNvSpPr txBox="1">
            <a:spLocks/>
          </p:cNvSpPr>
          <p:nvPr userDrawn="1"/>
        </p:nvSpPr>
        <p:spPr>
          <a:xfrm>
            <a:off x="10759924" y="6349697"/>
            <a:ext cx="1001486" cy="286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62EF0E8-9E8B-49F2-A9AE-BB5747DF6753}" type="slidenum">
              <a:rPr lang="en-GB" smtClean="0">
                <a:solidFill>
                  <a:schemeClr val="tx1"/>
                </a:solidFill>
              </a:rPr>
              <a:pPr algn="r"/>
              <a:t>‹#›</a:t>
            </a:fld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CF0ABBE-143D-2562-0A66-67470DCD5D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7599" y="338666"/>
            <a:ext cx="11002229" cy="679101"/>
          </a:xfrm>
        </p:spPr>
        <p:txBody>
          <a:bodyPr>
            <a:normAutofit/>
          </a:bodyPr>
          <a:lstStyle>
            <a:lvl1pPr>
              <a:defRPr sz="3500" b="1"/>
            </a:lvl1pPr>
          </a:lstStyle>
          <a:p>
            <a:r>
              <a:rPr lang="en-US" dirty="0"/>
              <a:t>Click to add slide title</a:t>
            </a:r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D59D133-03D5-EA83-92DD-671162A0DC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9737" y="3609219"/>
            <a:ext cx="3139444" cy="2486781"/>
          </a:xfrm>
        </p:spPr>
        <p:txBody>
          <a:bodyPr/>
          <a:lstStyle>
            <a:lvl1pPr marL="0" indent="0">
              <a:buFontTx/>
              <a:buNone/>
              <a:defRPr sz="2200">
                <a:solidFill>
                  <a:schemeClr val="accent6"/>
                </a:solidFill>
              </a:defRPr>
            </a:lvl1pPr>
            <a:lvl2pPr indent="0">
              <a:buFontTx/>
              <a:buNone/>
              <a:defRPr>
                <a:solidFill>
                  <a:schemeClr val="accent6"/>
                </a:solidFill>
              </a:defRPr>
            </a:lvl2pPr>
            <a:lvl3pPr indent="0">
              <a:buFontTx/>
              <a:buNone/>
              <a:defRPr>
                <a:solidFill>
                  <a:schemeClr val="accent6"/>
                </a:solidFill>
              </a:defRPr>
            </a:lvl3pPr>
            <a:lvl4pPr indent="0">
              <a:buFontTx/>
              <a:buNone/>
              <a:defRPr>
                <a:solidFill>
                  <a:schemeClr val="accent6"/>
                </a:solidFill>
              </a:defRPr>
            </a:lvl4pPr>
            <a:lvl5pPr indent="0">
              <a:buFontTx/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A59FBDF1-07A7-59B7-0286-CF6A5BFF8C8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585244" y="1764000"/>
            <a:ext cx="972663" cy="990000"/>
          </a:xfrm>
          <a:solidFill>
            <a:schemeClr val="accent2"/>
          </a:solidFill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Picture Placeholder 5">
            <a:extLst>
              <a:ext uri="{FF2B5EF4-FFF2-40B4-BE49-F238E27FC236}">
                <a16:creationId xmlns:a16="http://schemas.microsoft.com/office/drawing/2014/main" id="{E2503FC3-6FEE-83C1-A6F6-FAFA209FCE6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400751" y="1764000"/>
            <a:ext cx="972663" cy="990000"/>
          </a:xfrm>
          <a:solidFill>
            <a:schemeClr val="accent2"/>
          </a:solidFill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Picture Placeholder 5">
            <a:extLst>
              <a:ext uri="{FF2B5EF4-FFF2-40B4-BE49-F238E27FC236}">
                <a16:creationId xmlns:a16="http://schemas.microsoft.com/office/drawing/2014/main" id="{E8372F2E-BE89-08B6-1992-467686B3B74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69737" y="1764000"/>
            <a:ext cx="972663" cy="990000"/>
          </a:xfrm>
          <a:solidFill>
            <a:schemeClr val="accent2"/>
          </a:solidFill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2A1358B9-2AA8-A66E-9589-437D016A5BDD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538373" y="3609219"/>
            <a:ext cx="3163875" cy="2486781"/>
          </a:xfrm>
        </p:spPr>
        <p:txBody>
          <a:bodyPr/>
          <a:lstStyle>
            <a:lvl1pPr marL="0" indent="0">
              <a:buFontTx/>
              <a:buNone/>
              <a:defRPr sz="2200">
                <a:solidFill>
                  <a:schemeClr val="accent6"/>
                </a:solidFill>
              </a:defRPr>
            </a:lvl1pPr>
            <a:lvl2pPr indent="0">
              <a:buFontTx/>
              <a:buNone/>
              <a:defRPr>
                <a:solidFill>
                  <a:schemeClr val="accent6"/>
                </a:solidFill>
              </a:defRPr>
            </a:lvl2pPr>
            <a:lvl3pPr indent="0">
              <a:buFontTx/>
              <a:buNone/>
              <a:defRPr>
                <a:solidFill>
                  <a:schemeClr val="accent6"/>
                </a:solidFill>
              </a:defRPr>
            </a:lvl3pPr>
            <a:lvl4pPr indent="0">
              <a:buFontTx/>
              <a:buNone/>
              <a:defRPr>
                <a:solidFill>
                  <a:schemeClr val="accent6"/>
                </a:solidFill>
              </a:defRPr>
            </a:lvl4pPr>
            <a:lvl5pPr indent="0">
              <a:buFontTx/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27C25201-F676-580E-13E4-352EF55E7E36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8346194" y="3609219"/>
            <a:ext cx="3212016" cy="2486781"/>
          </a:xfrm>
        </p:spPr>
        <p:txBody>
          <a:bodyPr/>
          <a:lstStyle>
            <a:lvl1pPr marL="0" indent="0">
              <a:buFontTx/>
              <a:buNone/>
              <a:defRPr sz="2200">
                <a:solidFill>
                  <a:schemeClr val="accent6"/>
                </a:solidFill>
              </a:defRPr>
            </a:lvl1pPr>
            <a:lvl2pPr indent="0">
              <a:buFontTx/>
              <a:buNone/>
              <a:defRPr>
                <a:solidFill>
                  <a:schemeClr val="accent6"/>
                </a:solidFill>
              </a:defRPr>
            </a:lvl2pPr>
            <a:lvl3pPr indent="0">
              <a:buFontTx/>
              <a:buNone/>
              <a:defRPr>
                <a:solidFill>
                  <a:schemeClr val="accent6"/>
                </a:solidFill>
              </a:defRPr>
            </a:lvl3pPr>
            <a:lvl4pPr indent="0">
              <a:buFontTx/>
              <a:buNone/>
              <a:defRPr>
                <a:solidFill>
                  <a:schemeClr val="accent6"/>
                </a:solidFill>
              </a:defRPr>
            </a:lvl4pPr>
            <a:lvl5pPr indent="0">
              <a:buFontTx/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7E64229A-48C2-C8DD-B8BA-4CA3840534C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69737" y="3038569"/>
            <a:ext cx="2994781" cy="549765"/>
          </a:xfrm>
        </p:spPr>
        <p:txBody>
          <a:bodyPr/>
          <a:lstStyle>
            <a:lvl1pPr marL="0" indent="0">
              <a:buFontTx/>
              <a:buNone/>
              <a:defRPr sz="2000" b="1"/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dirty="0"/>
              <a:t>Click for subheading</a:t>
            </a:r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76576F59-CCE8-6A39-DF3F-32C0C79056F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11322" y="3038569"/>
            <a:ext cx="2994781" cy="549765"/>
          </a:xfrm>
        </p:spPr>
        <p:txBody>
          <a:bodyPr/>
          <a:lstStyle>
            <a:lvl1pPr marL="0" indent="0">
              <a:buFontTx/>
              <a:buNone/>
              <a:defRPr sz="2000" b="1"/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dirty="0"/>
              <a:t>Click for subheading</a:t>
            </a: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1A5FDE6A-18D5-35AF-E47F-5A97AAFF96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346194" y="3038569"/>
            <a:ext cx="2994781" cy="549765"/>
          </a:xfrm>
        </p:spPr>
        <p:txBody>
          <a:bodyPr/>
          <a:lstStyle>
            <a:lvl1pPr marL="0" indent="0">
              <a:buFontTx/>
              <a:buNone/>
              <a:defRPr sz="2000" b="1"/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dirty="0"/>
              <a:t>Click for subheading</a:t>
            </a:r>
          </a:p>
        </p:txBody>
      </p:sp>
    </p:spTree>
    <p:extLst>
      <p:ext uri="{BB962C8B-B14F-4D97-AF65-F5344CB8AC3E}">
        <p14:creationId xmlns:p14="http://schemas.microsoft.com/office/powerpoint/2010/main" val="21599496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B94ABEE1-8664-CA9F-BD7D-34F628AC0F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7599" y="505490"/>
            <a:ext cx="5335200" cy="481950"/>
          </a:xfrm>
          <a:prstGeom prst="rect">
            <a:avLst/>
          </a:prstGeom>
        </p:spPr>
      </p:pic>
      <p:pic>
        <p:nvPicPr>
          <p:cNvPr id="10" name="Picture 9" descr="A red and black background&#10;&#10;AI-generated content may be incorrect.">
            <a:extLst>
              <a:ext uri="{FF2B5EF4-FFF2-40B4-BE49-F238E27FC236}">
                <a16:creationId xmlns:a16="http://schemas.microsoft.com/office/drawing/2014/main" id="{2E81776C-D6DD-7808-C9BC-FA6E1690A0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17083" y="0"/>
            <a:ext cx="4876800" cy="6858000"/>
          </a:xfrm>
          <a:prstGeom prst="rect">
            <a:avLst/>
          </a:prstGeom>
        </p:spPr>
      </p:pic>
      <p:pic>
        <p:nvPicPr>
          <p:cNvPr id="11" name="Picture 10" descr="A blue and red numbers on a black background&#10;&#10;AI-generated content may be incorrect.">
            <a:extLst>
              <a:ext uri="{FF2B5EF4-FFF2-40B4-BE49-F238E27FC236}">
                <a16:creationId xmlns:a16="http://schemas.microsoft.com/office/drawing/2014/main" id="{D3B2CF03-B1BB-712F-C3BD-02AECDE3F27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829208" y="5485532"/>
            <a:ext cx="943067" cy="866976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3033F8B-312F-95C3-ED4D-8B9DF8E598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841" y="3962604"/>
            <a:ext cx="6035585" cy="914400"/>
          </a:xfrm>
        </p:spPr>
        <p:txBody>
          <a:bodyPr/>
          <a:lstStyle>
            <a:lvl1pPr marL="0" indent="0">
              <a:buFontTx/>
              <a:buNone/>
              <a:defRPr sz="24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Click to add contact information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B21D57-E431-5148-B6C1-FF351A0A701E}"/>
              </a:ext>
            </a:extLst>
          </p:cNvPr>
          <p:cNvSpPr txBox="1"/>
          <p:nvPr userDrawn="1"/>
        </p:nvSpPr>
        <p:spPr>
          <a:xfrm>
            <a:off x="507600" y="6139050"/>
            <a:ext cx="3101219" cy="307777"/>
          </a:xfrm>
          <a:prstGeom prst="rect">
            <a:avLst/>
          </a:prstGeom>
          <a:noFill/>
        </p:spPr>
        <p:txBody>
          <a:bodyPr wrap="square" lIns="0" tIns="0" rIns="0" rtlCol="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7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nihr.ac.uk</a:t>
            </a:r>
            <a:endParaRPr lang="en-GB" sz="17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1A792C-BD3B-5A0E-D749-ABDCBDA11B61}"/>
              </a:ext>
            </a:extLst>
          </p:cNvPr>
          <p:cNvSpPr txBox="1"/>
          <p:nvPr userDrawn="1"/>
        </p:nvSpPr>
        <p:spPr>
          <a:xfrm>
            <a:off x="507599" y="2242748"/>
            <a:ext cx="60355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0527583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BE2C5-6615-D249-2CED-865D89E5B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ARC Wessex SSTC September 2026 | ARC Wessex Internal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C79AEB-B19B-CD56-16A9-9E6283668C95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/>
              <a:t>NIHR </a:t>
            </a:r>
            <a:r>
              <a:rPr lang="en-US" sz="1200"/>
              <a:t> |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BD20041-69E9-3E23-A034-C345C83D9C9F}"/>
              </a:ext>
            </a:extLst>
          </p:cNvPr>
          <p:cNvSpPr txBox="1">
            <a:spLocks/>
          </p:cNvSpPr>
          <p:nvPr userDrawn="1"/>
        </p:nvSpPr>
        <p:spPr>
          <a:xfrm>
            <a:off x="10759924" y="6349697"/>
            <a:ext cx="1001486" cy="286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62EF0E8-9E8B-49F2-A9AE-BB5747DF6753}" type="slidenum">
              <a:rPr lang="en-GB" smtClean="0">
                <a:solidFill>
                  <a:schemeClr val="tx1"/>
                </a:solidFill>
              </a:rPr>
              <a:pPr algn="r"/>
              <a:t>‹#›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661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AB61DF-4523-3636-ED4B-C9CE3FF5F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7A16E9-26BC-CE56-476A-7360F8E759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66653-9103-9987-A14A-13913B0C5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11552" y="6349697"/>
            <a:ext cx="8670951" cy="286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algn="l"/>
            <a:r>
              <a:rPr lang="en-GB"/>
              <a:t>SPB - First Six Months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7778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50" r:id="rId7"/>
    <p:sldLayoutId id="2147483665" r:id="rId8"/>
    <p:sldLayoutId id="2147483668" r:id="rId9"/>
    <p:sldLayoutId id="2147483666" r:id="rId10"/>
    <p:sldLayoutId id="2147483667" r:id="rId11"/>
    <p:sldLayoutId id="2147483669" r:id="rId12"/>
    <p:sldLayoutId id="2147483670" r:id="rId13"/>
    <p:sldLayoutId id="2147483672" r:id="rId1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E48486A9-5235-879C-0222-A5225150D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Who are we?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8FE8E54A-CE6D-1CEF-FCFE-B1D6A170A9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How do we include people in our work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FCBC4650-1F21-E687-CA3A-BC426835FE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F4B71608-E0E9-9295-4325-7804D98AB4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Mel Hughes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536A3E62-5DF0-297A-9B8A-8D0CF1F13E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October 16</a:t>
            </a:r>
            <a:r>
              <a:rPr lang="en-GB" baseline="30000" dirty="0"/>
              <a:t>th</a:t>
            </a:r>
            <a:r>
              <a:rPr lang="en-GB" dirty="0"/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1251576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E6671-BC96-2FB7-81C9-281716B33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Five themes, five Flagships, one connected infrastructure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082005-9F0C-63C0-EF69-4CBC7DAC8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ARC Wessex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B794F5DF-02F2-EEF2-B748-48B86F7DF2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8000" y="1695880"/>
            <a:ext cx="11102975" cy="44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438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941C3-F75B-8253-1EBB-C3A9876A4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A491D93-8078-03EF-4022-ABECA3399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599" y="338666"/>
            <a:ext cx="11103829" cy="679101"/>
          </a:xfrm>
        </p:spPr>
        <p:txBody>
          <a:bodyPr/>
          <a:lstStyle/>
          <a:p>
            <a:r>
              <a:rPr lang="en-US" dirty="0"/>
              <a:t>The New NIHR </a:t>
            </a:r>
            <a:r>
              <a:rPr lang="en-US" dirty="0" err="1"/>
              <a:t>ARC:Wessex</a:t>
            </a:r>
            <a:r>
              <a:rPr lang="en-US" dirty="0"/>
              <a:t> (2026-2031)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4AD8271-3926-9DE4-64F5-F1BEA267D9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610" y="1472185"/>
            <a:ext cx="7096387" cy="5020690"/>
          </a:xfrm>
          <a:prstGeom prst="rect">
            <a:avLst/>
          </a:prstGeom>
          <a:noFill/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39A60-308B-F6C9-099E-0BA81F1D8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11552" y="6349697"/>
            <a:ext cx="8670951" cy="28635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4256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118DDC-15A5-7625-27BA-2E1496C3C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ARC Wessex SSTC September 2026 | ARC Wessex Internal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7F37AD-7615-2EF4-F396-D1E1253F284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38138"/>
            <a:ext cx="11102975" cy="679450"/>
          </a:xfrm>
        </p:spPr>
        <p:txBody>
          <a:bodyPr>
            <a:noAutofit/>
          </a:bodyPr>
          <a:lstStyle/>
          <a:p>
            <a:r>
              <a:rPr lang="en-GB" sz="2800"/>
              <a:t>Push &amp; Pull: Real-world systems are often not ready for change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8740FBC-2D2F-AB3E-057B-C2E15E71FB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" b="1576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13B556F-41C9-529B-0E97-381E5F3B9E74}"/>
              </a:ext>
            </a:extLst>
          </p:cNvPr>
          <p:cNvSpPr txBox="1"/>
          <p:nvPr/>
        </p:nvSpPr>
        <p:spPr>
          <a:xfrm>
            <a:off x="213757" y="221948"/>
            <a:ext cx="7627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The Push &amp; Pull of System Transformation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F65DD4C-0B90-0E25-C165-F931E2D10C6D}"/>
              </a:ext>
            </a:extLst>
          </p:cNvPr>
          <p:cNvSpPr txBox="1"/>
          <p:nvPr/>
        </p:nvSpPr>
        <p:spPr>
          <a:xfrm>
            <a:off x="291103" y="2505670"/>
            <a:ext cx="19990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/>
              <a:t>Systems have open and closed doors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4E4714-7086-348D-41FB-78D187A63A5F}"/>
              </a:ext>
            </a:extLst>
          </p:cNvPr>
          <p:cNvSpPr txBox="1"/>
          <p:nvPr/>
        </p:nvSpPr>
        <p:spPr>
          <a:xfrm>
            <a:off x="2028703" y="5173420"/>
            <a:ext cx="19990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chemeClr val="bg1"/>
                </a:solidFill>
              </a:rPr>
              <a:t>Researchers don’t know where to push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20A9880-1C06-F472-85C9-757FA2B2EE8D}"/>
              </a:ext>
            </a:extLst>
          </p:cNvPr>
          <p:cNvSpPr txBox="1"/>
          <p:nvPr/>
        </p:nvSpPr>
        <p:spPr>
          <a:xfrm>
            <a:off x="4857010" y="4593667"/>
            <a:ext cx="1999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chemeClr val="bg1"/>
                </a:solidFill>
              </a:rPr>
              <a:t>Collaborators pull on nothing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4FCAB33-0397-6C35-1E7B-3FFDB343AA66}"/>
              </a:ext>
            </a:extLst>
          </p:cNvPr>
          <p:cNvSpPr txBox="1"/>
          <p:nvPr/>
        </p:nvSpPr>
        <p:spPr>
          <a:xfrm>
            <a:off x="2972790" y="1064004"/>
            <a:ext cx="19990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/>
              <a:t>Some opportunities remain hidden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DCE89F-065F-F51D-B3A3-2210180E2020}"/>
              </a:ext>
            </a:extLst>
          </p:cNvPr>
          <p:cNvSpPr txBox="1"/>
          <p:nvPr/>
        </p:nvSpPr>
        <p:spPr>
          <a:xfrm>
            <a:off x="8694719" y="4111380"/>
            <a:ext cx="27016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chemeClr val="bg1"/>
                </a:solidFill>
              </a:rPr>
              <a:t>Flagship co-design  helps line people up at open doors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C08AF39-86A1-4A00-6813-50904B1703EF}"/>
              </a:ext>
            </a:extLst>
          </p:cNvPr>
          <p:cNvSpPr txBox="1"/>
          <p:nvPr/>
        </p:nvSpPr>
        <p:spPr>
          <a:xfrm>
            <a:off x="9019311" y="5426367"/>
            <a:ext cx="30222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chemeClr val="bg1"/>
                </a:solidFill>
              </a:rPr>
              <a:t>Flagship co-production turns opportunities into real-world change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131DB05-47A6-D97A-B009-5A1BB65B179F}"/>
              </a:ext>
            </a:extLst>
          </p:cNvPr>
          <p:cNvSpPr txBox="1"/>
          <p:nvPr/>
        </p:nvSpPr>
        <p:spPr>
          <a:xfrm rot="17207044">
            <a:off x="2534396" y="3972881"/>
            <a:ext cx="9322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" b="1">
                <a:solidFill>
                  <a:schemeClr val="bg1"/>
                </a:solidFill>
              </a:rPr>
              <a:t>Really</a:t>
            </a:r>
          </a:p>
          <a:p>
            <a:pPr algn="ctr"/>
            <a:r>
              <a:rPr lang="en-GB" sz="400" b="1">
                <a:solidFill>
                  <a:schemeClr val="bg1"/>
                </a:solidFill>
              </a:rPr>
              <a:t>Important</a:t>
            </a:r>
            <a:br>
              <a:rPr lang="en-GB" sz="400" b="1">
                <a:solidFill>
                  <a:schemeClr val="bg1"/>
                </a:solidFill>
              </a:rPr>
            </a:br>
            <a:r>
              <a:rPr lang="en-GB" sz="400" b="1">
                <a:solidFill>
                  <a:schemeClr val="bg1"/>
                </a:solidFill>
              </a:rPr>
              <a:t>Research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A26D82B-16C6-66B1-B703-9A163B97C3FA}"/>
              </a:ext>
            </a:extLst>
          </p:cNvPr>
          <p:cNvSpPr txBox="1"/>
          <p:nvPr/>
        </p:nvSpPr>
        <p:spPr>
          <a:xfrm rot="3899693">
            <a:off x="10128665" y="2470758"/>
            <a:ext cx="9322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" b="1">
                <a:solidFill>
                  <a:schemeClr val="bg1"/>
                </a:solidFill>
              </a:rPr>
              <a:t>More Really</a:t>
            </a:r>
          </a:p>
          <a:p>
            <a:pPr algn="ctr"/>
            <a:r>
              <a:rPr lang="en-GB" sz="400" b="1">
                <a:solidFill>
                  <a:schemeClr val="bg1"/>
                </a:solidFill>
              </a:rPr>
              <a:t>Important</a:t>
            </a:r>
            <a:br>
              <a:rPr lang="en-GB" sz="400" b="1">
                <a:solidFill>
                  <a:schemeClr val="bg1"/>
                </a:solidFill>
              </a:rPr>
            </a:br>
            <a:r>
              <a:rPr lang="en-GB" sz="400" b="1">
                <a:solidFill>
                  <a:schemeClr val="bg1"/>
                </a:solidFill>
              </a:rPr>
              <a:t>Research</a:t>
            </a:r>
          </a:p>
        </p:txBody>
      </p:sp>
    </p:spTree>
    <p:extLst>
      <p:ext uri="{BB962C8B-B14F-4D97-AF65-F5344CB8AC3E}">
        <p14:creationId xmlns:p14="http://schemas.microsoft.com/office/powerpoint/2010/main" val="82417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2" grpId="0"/>
      <p:bldP spid="23" grpId="0"/>
      <p:bldP spid="24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B66BC-187E-3881-1C82-D2C174155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Ensure that research findings apply to everyone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4F9678-0543-3A42-0B36-9E1B037BC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5FA9A6-02B3-FD5E-1A2C-AF645A3D0217}"/>
              </a:ext>
            </a:extLst>
          </p:cNvPr>
          <p:cNvSpPr txBox="1"/>
          <p:nvPr/>
        </p:nvSpPr>
        <p:spPr>
          <a:xfrm>
            <a:off x="9625098" y="3643185"/>
            <a:ext cx="23573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i="1"/>
              <a:t>Source</a:t>
            </a:r>
            <a:r>
              <a:rPr lang="en-GB" sz="1000" i="1"/>
              <a:t>: ARC Wessex</a:t>
            </a:r>
          </a:p>
          <a:p>
            <a:r>
              <a:rPr lang="en-GB" sz="1000" i="1"/>
              <a:t>RI strategy, Bournemouth University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3415D9-77DC-E6FA-5F22-523BCDACEB32}"/>
              </a:ext>
            </a:extLst>
          </p:cNvPr>
          <p:cNvSpPr txBox="1"/>
          <p:nvPr/>
        </p:nvSpPr>
        <p:spPr>
          <a:xfrm>
            <a:off x="2114188" y="4892023"/>
            <a:ext cx="19641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i="1"/>
              <a:t>Accessible participation pathways</a:t>
            </a:r>
          </a:p>
          <a:p>
            <a:pPr algn="ctr"/>
            <a:r>
              <a:rPr lang="en-GB" sz="1400" i="1"/>
              <a:t>(Collaboration Hub)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1BCE5A-A836-5719-663A-755CDA23287D}"/>
              </a:ext>
            </a:extLst>
          </p:cNvPr>
          <p:cNvSpPr txBox="1"/>
          <p:nvPr/>
        </p:nvSpPr>
        <p:spPr>
          <a:xfrm>
            <a:off x="4719222" y="4925274"/>
            <a:ext cx="19382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i="1"/>
              <a:t>Codesign neighbourhood systems</a:t>
            </a:r>
          </a:p>
          <a:p>
            <a:pPr algn="ctr"/>
            <a:r>
              <a:rPr lang="en-GB" sz="1400" i="1"/>
              <a:t>(Flagship Codesign)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A9AA61-EE50-E10A-C2EB-7363FF40D10A}"/>
              </a:ext>
            </a:extLst>
          </p:cNvPr>
          <p:cNvSpPr txBox="1"/>
          <p:nvPr/>
        </p:nvSpPr>
        <p:spPr>
          <a:xfrm>
            <a:off x="7159113" y="4925274"/>
            <a:ext cx="24088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i="1"/>
              <a:t>Accessible studies including Community Led research</a:t>
            </a:r>
          </a:p>
          <a:p>
            <a:pPr algn="ctr"/>
            <a:r>
              <a:rPr lang="en-GB" sz="1400" i="1"/>
              <a:t>(Flagship Coproduction)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9EB09BC7-C7A5-AFDA-1C3A-FA91AD162AF3}"/>
              </a:ext>
            </a:extLst>
          </p:cNvPr>
          <p:cNvSpPr/>
          <p:nvPr/>
        </p:nvSpPr>
        <p:spPr>
          <a:xfrm rot="16200000">
            <a:off x="5730394" y="2642510"/>
            <a:ext cx="356356" cy="7110936"/>
          </a:xfrm>
          <a:prstGeom prst="down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A824135-3856-ABFF-53DF-7AFA06A5D732}"/>
              </a:ext>
            </a:extLst>
          </p:cNvPr>
          <p:cNvSpPr/>
          <p:nvPr/>
        </p:nvSpPr>
        <p:spPr>
          <a:xfrm>
            <a:off x="2130648" y="2104394"/>
            <a:ext cx="1964103" cy="2038556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By Increasing the diversity of who </a:t>
            </a:r>
            <a:r>
              <a:rPr lang="en-GB" b="1">
                <a:solidFill>
                  <a:schemeClr val="tx1"/>
                </a:solidFill>
              </a:rPr>
              <a:t>participates</a:t>
            </a:r>
            <a:r>
              <a:rPr lang="en-GB">
                <a:solidFill>
                  <a:schemeClr val="tx1"/>
                </a:solidFill>
              </a:rPr>
              <a:t> in research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8BB36E2-C217-7C38-5056-71759C1A3A23}"/>
              </a:ext>
            </a:extLst>
          </p:cNvPr>
          <p:cNvSpPr/>
          <p:nvPr/>
        </p:nvSpPr>
        <p:spPr>
          <a:xfrm>
            <a:off x="4706303" y="2104394"/>
            <a:ext cx="1964103" cy="2038556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By Increasing the diversity who </a:t>
            </a:r>
            <a:r>
              <a:rPr lang="en-GB" b="1">
                <a:solidFill>
                  <a:schemeClr val="tx1"/>
                </a:solidFill>
              </a:rPr>
              <a:t>designs</a:t>
            </a:r>
            <a:r>
              <a:rPr lang="en-GB">
                <a:solidFill>
                  <a:schemeClr val="tx1"/>
                </a:solidFill>
              </a:rPr>
              <a:t> research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07D2AAD-5CD6-5E02-5A9E-4482D67EF323}"/>
              </a:ext>
            </a:extLst>
          </p:cNvPr>
          <p:cNvSpPr/>
          <p:nvPr/>
        </p:nvSpPr>
        <p:spPr>
          <a:xfrm>
            <a:off x="7381478" y="2104394"/>
            <a:ext cx="1964103" cy="2038556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By Increasing the diversity who </a:t>
            </a:r>
            <a:r>
              <a:rPr lang="en-GB" b="1">
                <a:solidFill>
                  <a:schemeClr val="tx1"/>
                </a:solidFill>
              </a:rPr>
              <a:t>conducts</a:t>
            </a:r>
            <a:r>
              <a:rPr lang="en-GB">
                <a:solidFill>
                  <a:schemeClr val="tx1"/>
                </a:solidFill>
              </a:rPr>
              <a:t> research</a:t>
            </a:r>
          </a:p>
        </p:txBody>
      </p:sp>
    </p:spTree>
    <p:extLst>
      <p:ext uri="{BB962C8B-B14F-4D97-AF65-F5344CB8AC3E}">
        <p14:creationId xmlns:p14="http://schemas.microsoft.com/office/powerpoint/2010/main" val="841725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NIHR 2026">
      <a:dk1>
        <a:srgbClr val="1C285E"/>
      </a:dk1>
      <a:lt1>
        <a:srgbClr val="FFFFFF"/>
      </a:lt1>
      <a:dk2>
        <a:srgbClr val="FFD1E0"/>
      </a:dk2>
      <a:lt2>
        <a:srgbClr val="C3C5FF"/>
      </a:lt2>
      <a:accent1>
        <a:srgbClr val="FC5D5D"/>
      </a:accent1>
      <a:accent2>
        <a:srgbClr val="FAF3EB"/>
      </a:accent2>
      <a:accent3>
        <a:srgbClr val="C7E9FF"/>
      </a:accent3>
      <a:accent4>
        <a:srgbClr val="C5DCE5"/>
      </a:accent4>
      <a:accent5>
        <a:srgbClr val="804055"/>
      </a:accent5>
      <a:accent6>
        <a:srgbClr val="3C3C3C"/>
      </a:accent6>
      <a:hlink>
        <a:srgbClr val="804055"/>
      </a:hlink>
      <a:folHlink>
        <a:srgbClr val="3E439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IHR_ARC_Wessex_PPT_Template.pptx" id="{1EC675F2-E80D-40EC-A3C6-1B1B8700B638}" vid="{6FA56652-0D03-4AE1-8691-1373A15B9B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2710D5E7F7114C866592F2AD8AED42" ma:contentTypeVersion="3" ma:contentTypeDescription="Create a new document." ma:contentTypeScope="" ma:versionID="51068171ae3a93096e9b9620c7435fe1">
  <xsd:schema xmlns:xsd="http://www.w3.org/2001/XMLSchema" xmlns:xs="http://www.w3.org/2001/XMLSchema" xmlns:p="http://schemas.microsoft.com/office/2006/metadata/properties" xmlns:ns2="6c059759-e48d-478d-b3b4-5167a905e902" targetNamespace="http://schemas.microsoft.com/office/2006/metadata/properties" ma:root="true" ma:fieldsID="147d4f59323a22be8b10aa80151f9365" ns2:_="">
    <xsd:import namespace="6c059759-e48d-478d-b3b4-5167a905e9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059759-e48d-478d-b3b4-5167a905e9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64F6B3-D324-48E9-963F-BAA23989E3FE}">
  <ds:schemaRefs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purl.org/dc/elements/1.1/"/>
    <ds:schemaRef ds:uri="http://purl.org/dc/dcmitype/"/>
    <ds:schemaRef ds:uri="6c059759-e48d-478d-b3b4-5167a905e902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ACD2CD0-9941-466F-86AB-D4B6ADABD6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059759-e48d-478d-b3b4-5167a905e9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CD7406D-C2A7-453D-8A79-41AF45AEB85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</TotalTime>
  <Words>175</Words>
  <Application>Microsoft Office PowerPoint</Application>
  <PresentationFormat>Widescreen</PresentationFormat>
  <Paragraphs>34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Office Theme</vt:lpstr>
      <vt:lpstr>Who are we?</vt:lpstr>
      <vt:lpstr>Five themes, five Flagships, one connected infrastructure</vt:lpstr>
      <vt:lpstr>The New NIHR ARC:Wessex (2026-2031)</vt:lpstr>
      <vt:lpstr>Push &amp; Pull: Real-world systems are often not ready for change</vt:lpstr>
      <vt:lpstr>Ensure that research findings apply to everyone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jamie stevenson</dc:creator>
  <cp:lastModifiedBy>Mel Hughes</cp:lastModifiedBy>
  <cp:revision>8</cp:revision>
  <dcterms:created xsi:type="dcterms:W3CDTF">2026-05-15T12:44:57Z</dcterms:created>
  <dcterms:modified xsi:type="dcterms:W3CDTF">2026-10-12T08:52:31Z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0x010100C02710D5E7F7114C866592F2AD8AED42</vt:lpwstr>
  </property>
</Properties>
</file>